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83" r:id="rId6"/>
    <p:sldId id="284" r:id="rId7"/>
    <p:sldId id="285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6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2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7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50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9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istarusa.com/documents/faq/faq82.pdf" TargetMode="External"/><Relationship Id="rId7" Type="http://schemas.openxmlformats.org/officeDocument/2006/relationships/hyperlink" Target="https://www.dullesglassandmirror.com/glass-weight-load-calcula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verclock.net/forum/18082-builds-logs-case-mods/1589018-guide-drawing-pci-e-atx-mitx-rear-io-bracket-custom-case.html" TargetMode="External"/><Relationship Id="rId5" Type="http://schemas.openxmlformats.org/officeDocument/2006/relationships/hyperlink" Target="https://web.aub.edu.lb/pub/docs/atx_201.pdf" TargetMode="External"/><Relationship Id="rId4" Type="http://schemas.openxmlformats.org/officeDocument/2006/relationships/hyperlink" Target="http://www.interfacebus.com/Design_PCI_Card_Size.html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US" sz="4800" dirty="0"/>
              <a:t>Desk Mounted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2437C"/>
                </a:solidFill>
              </a:rPr>
              <a:t>Conner Krezman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8045265A-5E9B-4DA3-AF28-0CFC018D7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22" r="2" b="14966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8" b="2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00" y="599874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414274"/>
                </a:solidFill>
              </a:rPr>
              <a:t>Objective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03" y="1942174"/>
            <a:ext cx="3247144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2000" dirty="0">
                <a:effectLst/>
              </a:rPr>
              <a:t>Create a desk with mounting points for a mother board, 2 GPUs, a radiator, a power supply, a water pump, and a water reservoir along with all the accompanied piping for cooling.</a:t>
            </a:r>
          </a:p>
          <a:p>
            <a:pPr marL="36900" indent="0">
              <a:buNone/>
            </a:pPr>
            <a:endParaRPr lang="en-US" sz="1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1BD31EB1-48C4-417D-9802-392CF4938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29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5529"/>
            <a:ext cx="5978072" cy="15567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14274"/>
                </a:solidFill>
              </a:rPr>
              <a:t>Bill of Materials</a:t>
            </a:r>
            <a:endParaRPr lang="en-US" dirty="0">
              <a:solidFill>
                <a:srgbClr val="414274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6707"/>
            <a:ext cx="5978072" cy="4887573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½-inch Tempered glass 60x34</a:t>
            </a:r>
          </a:p>
          <a:p>
            <a:r>
              <a:rPr lang="en-US" sz="1800">
                <a:solidFill>
                  <a:schemeClr val="tx1"/>
                </a:solidFill>
              </a:rPr>
              <a:t>Two 3/8-inch Tempered glass 28x23</a:t>
            </a:r>
          </a:p>
          <a:p>
            <a:r>
              <a:rPr lang="en-US" sz="1800">
                <a:solidFill>
                  <a:schemeClr val="tx1"/>
                </a:solidFill>
              </a:rPr>
              <a:t>2-inch, 1/8-inch wall, Pipe 24-feet</a:t>
            </a:r>
          </a:p>
          <a:p>
            <a:r>
              <a:rPr lang="en-US" sz="1800">
                <a:solidFill>
                  <a:schemeClr val="tx1"/>
                </a:solidFill>
              </a:rPr>
              <a:t>28 90-degree ½-inch elbow fittings</a:t>
            </a:r>
          </a:p>
          <a:p>
            <a:r>
              <a:rPr lang="en-US" sz="1800">
                <a:solidFill>
                  <a:schemeClr val="tx1"/>
                </a:solidFill>
              </a:rPr>
              <a:t>Two 1-inch polycarbonate Sheets 6.3x7.1</a:t>
            </a:r>
          </a:p>
          <a:p>
            <a:r>
              <a:rPr lang="en-US" sz="1800">
                <a:solidFill>
                  <a:schemeClr val="tx1"/>
                </a:solidFill>
              </a:rPr>
              <a:t>Two thin Copper Sheets 6.3x7.1</a:t>
            </a:r>
          </a:p>
          <a:p>
            <a:r>
              <a:rPr lang="en-US" sz="1800">
                <a:solidFill>
                  <a:schemeClr val="tx1"/>
                </a:solidFill>
              </a:rPr>
              <a:t>½-inch clear plastic tube 15-feet</a:t>
            </a:r>
          </a:p>
          <a:p>
            <a:r>
              <a:rPr lang="en-US" sz="1800">
                <a:solidFill>
                  <a:schemeClr val="tx1"/>
                </a:solidFill>
              </a:rPr>
              <a:t>2-inch, 1/8-inch thick, angle steel 8-inches</a:t>
            </a:r>
          </a:p>
          <a:p>
            <a:r>
              <a:rPr lang="en-US" sz="1800">
                <a:solidFill>
                  <a:schemeClr val="tx1"/>
                </a:solidFill>
              </a:rPr>
              <a:t>1/8-inch steel plate 10x13 and 22x4</a:t>
            </a:r>
          </a:p>
          <a:p>
            <a:r>
              <a:rPr lang="en-US" sz="1800">
                <a:solidFill>
                  <a:schemeClr val="tx1"/>
                </a:solidFill>
              </a:rPr>
              <a:t>2-inch clear plastic pipe 8-inches</a:t>
            </a:r>
          </a:p>
          <a:p>
            <a:r>
              <a:rPr lang="en-US" sz="1800">
                <a:solidFill>
                  <a:schemeClr val="tx1"/>
                </a:solidFill>
              </a:rPr>
              <a:t>2-inch steel round stock 4-inches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EB1D8E-11BC-4854-9B75-44C49FB7B123}"/>
              </a:ext>
            </a:extLst>
          </p:cNvPr>
          <p:cNvSpPr txBox="1">
            <a:spLocks/>
          </p:cNvSpPr>
          <p:nvPr/>
        </p:nvSpPr>
        <p:spPr>
          <a:xfrm>
            <a:off x="3106964" y="6444280"/>
            <a:ext cx="5978072" cy="4137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This does not include required computer parts. Dimensions are in inches.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B2FB1-3A78-4FBF-87B7-61139F021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85" y="419100"/>
            <a:ext cx="2960832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19098FB2-EB21-4659-AE1B-2E9103C86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26" r="1" b="1267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662C799-B874-4F21-9E26-28BC92A6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71" y="590362"/>
            <a:ext cx="3413156" cy="22734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14274"/>
                </a:solidFill>
              </a:rPr>
              <a:t>Design Lessons Learned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641" y="219075"/>
            <a:ext cx="6889687" cy="6391275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It is hard to find dimensions of manufactured computer parts. Especially the dimensions of the interior of the GPU where a liquid cooler would be mounted.</a:t>
            </a:r>
          </a:p>
          <a:p>
            <a:r>
              <a:rPr lang="en-US" dirty="0">
                <a:solidFill>
                  <a:schemeClr val="tx1"/>
                </a:solidFill>
              </a:rPr>
              <a:t>Debated about thickness of glass for the user surface, determined ½ inch safety glass will be sufficient as it can handle roughly 400 lbs at the furthest point from support</a:t>
            </a:r>
          </a:p>
          <a:p>
            <a:r>
              <a:rPr lang="en-US" dirty="0">
                <a:solidFill>
                  <a:schemeClr val="tx1"/>
                </a:solidFill>
              </a:rPr>
              <a:t>I created the water reservoir based on mentally picturing the volume of its capacity but when I implemented it into the assembly it was way to large, so I remade it smaller.</a:t>
            </a:r>
          </a:p>
          <a:p>
            <a:r>
              <a:rPr lang="en-US" dirty="0">
                <a:solidFill>
                  <a:schemeClr val="tx1"/>
                </a:solidFill>
              </a:rPr>
              <a:t>One other thing I contemplated was the order of the cooling tubes. Initially I was going to do a double loop system, going from the pump and reservoir to the GPUs and the CPU separately. After some discussion I determined that cavitation could be a problem with the splitting and joining of the pipe paths.</a:t>
            </a:r>
          </a:p>
        </p:txBody>
      </p:sp>
      <p:pic>
        <p:nvPicPr>
          <p:cNvPr id="9" name="Picture 8" descr="PCI Connector">
            <a:extLst>
              <a:ext uri="{FF2B5EF4-FFF2-40B4-BE49-F238E27FC236}">
                <a16:creationId xmlns:a16="http://schemas.microsoft.com/office/drawing/2014/main" id="{2E81044A-EEA5-4415-8170-7065282A77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18" y="3860803"/>
            <a:ext cx="3840459" cy="125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5529"/>
            <a:ext cx="5978072" cy="15567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14274"/>
                </a:solidFill>
              </a:rPr>
              <a:t>Catia Lessons Learned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1689"/>
            <a:ext cx="5978072" cy="4890782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 had some problems with constraints of cylinders since they have no edges. In the end I used contact constraint on their exterior to align them to what they were touching.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Naming of the cooling pipes was a problem since all of them are based from the same initial drawing. In the end, after each length change, I would rename the part, tube X.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 was tedious to try to connect two random points in space with only 90-degree bends without intersecting other parts or blocking other paths that I had not made yet.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Determining how long each of the tubes between the bends needs to be for the cooling system was another task I struggled with. In the end I was constraining the elbows at 90’s and in the correct location then measuring between them to create the tubes.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 descr="A glass shower door&#10;&#10;Description automatically generated">
            <a:extLst>
              <a:ext uri="{FF2B5EF4-FFF2-40B4-BE49-F238E27FC236}">
                <a16:creationId xmlns:a16="http://schemas.microsoft.com/office/drawing/2014/main" id="{112D2173-DE6D-49AF-B04E-C6A6779C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945" y="751364"/>
            <a:ext cx="3995592" cy="48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8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14274"/>
                </a:solidFill>
              </a:rPr>
              <a:t>Resources Used</a:t>
            </a:r>
            <a:endParaRPr lang="en-US" dirty="0">
              <a:solidFill>
                <a:srgbClr val="414274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4729"/>
            <a:ext cx="5978072" cy="3340119"/>
          </a:xfrm>
        </p:spPr>
        <p:txBody>
          <a:bodyPr anchor="t">
            <a:normAutofit fontScale="85000" lnSpcReduction="20000"/>
          </a:bodyPr>
          <a:lstStyle/>
          <a:p>
            <a:r>
              <a:rPr lang="en-US" u="sng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http://www.istarusa.com/documents/faq/faq82.pdf</a:t>
            </a:r>
            <a:endParaRPr lang="en-US">
              <a:solidFill>
                <a:schemeClr val="tx1"/>
              </a:solidFill>
              <a:effectLst/>
            </a:endParaRPr>
          </a:p>
          <a:p>
            <a:r>
              <a:rPr lang="en-US" u="sng">
                <a:solidFill>
                  <a:schemeClr val="tx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http://www.interfacebus.com/Design_PCI_Card_Size.html</a:t>
            </a:r>
            <a:endParaRPr lang="en-US">
              <a:solidFill>
                <a:schemeClr val="tx1"/>
              </a:solidFill>
              <a:effectLst/>
            </a:endParaRPr>
          </a:p>
          <a:p>
            <a:r>
              <a:rPr lang="en-US" u="sng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https://web.aub.edu.lb/pub/docs/atx_201.pdf</a:t>
            </a:r>
            <a:endParaRPr lang="en-US">
              <a:solidFill>
                <a:schemeClr val="tx1"/>
              </a:solidFill>
              <a:effectLst/>
            </a:endParaRPr>
          </a:p>
          <a:p>
            <a:r>
              <a:rPr lang="en-US" u="sng">
                <a:solidFill>
                  <a:schemeClr val="tx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https://www.overclock.net/forum/18082-builds-logs-case-mods/1589018-guide-drawing-pci-e-atx-mitx-rear-io-bracket-custom-case.html</a:t>
            </a:r>
            <a:endParaRPr lang="en-US" u="sng">
              <a:solidFill>
                <a:schemeClr val="tx1"/>
              </a:solidFill>
              <a:effectLst/>
            </a:endParaRPr>
          </a:p>
          <a:p>
            <a:r>
              <a:rPr lang="en-US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https://www.dullesglassandmirror.com/glass-weight-load-calculator</a:t>
            </a:r>
            <a:endParaRPr lang="en-US">
              <a:solidFill>
                <a:schemeClr val="tx1"/>
              </a:solidFill>
              <a:effectLst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Are socket 2011 coolers compatible with socket 1366? | Tom's ...">
            <a:extLst>
              <a:ext uri="{FF2B5EF4-FFF2-40B4-BE49-F238E27FC236}">
                <a16:creationId xmlns:a16="http://schemas.microsoft.com/office/drawing/2014/main" id="{08907E8E-F85F-4EE7-A910-3095578CF64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29" y="331386"/>
            <a:ext cx="4142770" cy="297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4CAF0-A05F-467F-B715-A07FBC9F1B9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77" y="3552825"/>
            <a:ext cx="3952875" cy="309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41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4" y="762000"/>
            <a:ext cx="5978072" cy="1389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14274"/>
                </a:solidFill>
              </a:rPr>
              <a:t>Resources Used Cont.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63EBBA-D940-4E2A-B392-1555B1D7B4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09600"/>
            <a:ext cx="5219701" cy="58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PCI Connector">
            <a:extLst>
              <a:ext uri="{FF2B5EF4-FFF2-40B4-BE49-F238E27FC236}">
                <a16:creationId xmlns:a16="http://schemas.microsoft.com/office/drawing/2014/main" id="{F3B49F1F-3AC2-49E8-9B7C-5F00A48A449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3934678"/>
            <a:ext cx="3633788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49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41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Goudy Old Style</vt:lpstr>
      <vt:lpstr>Wingdings 2</vt:lpstr>
      <vt:lpstr>SlateVTI</vt:lpstr>
      <vt:lpstr>Desk Mounted Computer</vt:lpstr>
      <vt:lpstr>Objective</vt:lpstr>
      <vt:lpstr>Bill of Materials</vt:lpstr>
      <vt:lpstr>PowerPoint Presentation</vt:lpstr>
      <vt:lpstr>Design Lessons Learned</vt:lpstr>
      <vt:lpstr>Catia Lessons Learned</vt:lpstr>
      <vt:lpstr>Resources Used</vt:lpstr>
      <vt:lpstr>Resources Used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2020-05-14T22:21:00Z</dcterms:created>
  <dcterms:modified xsi:type="dcterms:W3CDTF">2020-05-15T01:30:03Z</dcterms:modified>
</cp:coreProperties>
</file>